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72" r:id="rId3"/>
    <p:sldId id="267" r:id="rId4"/>
    <p:sldId id="275" r:id="rId5"/>
    <p:sldId id="266" r:id="rId6"/>
    <p:sldId id="276" r:id="rId7"/>
    <p:sldId id="259" r:id="rId8"/>
    <p:sldId id="271" r:id="rId9"/>
    <p:sldId id="258" r:id="rId10"/>
    <p:sldId id="265" r:id="rId11"/>
    <p:sldId id="257" r:id="rId12"/>
    <p:sldId id="277" r:id="rId13"/>
    <p:sldId id="278" r:id="rId14"/>
    <p:sldId id="263" r:id="rId15"/>
    <p:sldId id="264" r:id="rId16"/>
    <p:sldId id="268" r:id="rId17"/>
    <p:sldId id="270"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snapToGrid="0" snapToObjects="1">
      <p:cViewPr varScale="1">
        <p:scale>
          <a:sx n="107" d="100"/>
          <a:sy n="107" d="100"/>
        </p:scale>
        <p:origin x="176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GB"/>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8/24/20</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8/24/20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8/24/20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GB"/>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itle 1"/>
          <p:cNvSpPr>
            <a:spLocks noGrp="1"/>
          </p:cNvSpPr>
          <p:nvPr>
            <p:ph type="title"/>
          </p:nvPr>
        </p:nvSpPr>
        <p:spPr/>
        <p:txBody>
          <a:bodyPr/>
          <a:lstStyle/>
          <a:p>
            <a:r>
              <a:rPr lang="en-GB"/>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8/24/20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8/24/20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8/24/20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GB"/>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8/24/20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GB"/>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8/24/20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8/24/20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8/24/20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8/24/20</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49661" y="4924579"/>
            <a:ext cx="6400800" cy="762000"/>
          </a:xfrm>
        </p:spPr>
        <p:txBody>
          <a:bodyPr/>
          <a:lstStyle/>
          <a:p>
            <a:r>
              <a:rPr lang="en-US" b="1" dirty="0"/>
              <a:t>Amy Wilson</a:t>
            </a:r>
          </a:p>
        </p:txBody>
      </p:sp>
      <p:pic>
        <p:nvPicPr>
          <p:cNvPr id="6" name="Picture 5" descr="9781509837755-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3769" y="3098984"/>
            <a:ext cx="1076064" cy="1630400"/>
          </a:xfrm>
          <a:prstGeom prst="rect">
            <a:avLst/>
          </a:prstGeom>
        </p:spPr>
      </p:pic>
      <p:pic>
        <p:nvPicPr>
          <p:cNvPr id="4" name="Picture 3" descr="SnowglobeWI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992" y="1272518"/>
            <a:ext cx="1076064" cy="1631271"/>
          </a:xfrm>
          <a:prstGeom prst="rect">
            <a:avLst/>
          </a:prstGeom>
        </p:spPr>
      </p:pic>
      <p:pic>
        <p:nvPicPr>
          <p:cNvPr id="5" name="Picture 4" descr="A close up of a sign&#10;&#10;Description automatically generated">
            <a:extLst>
              <a:ext uri="{FF2B5EF4-FFF2-40B4-BE49-F238E27FC236}">
                <a16:creationId xmlns:a16="http://schemas.microsoft.com/office/drawing/2014/main" id="{A576263A-B4B5-C448-9F2C-AE118AE7A9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5344" y="1933421"/>
            <a:ext cx="1672204" cy="2535571"/>
          </a:xfrm>
          <a:prstGeom prst="rect">
            <a:avLst/>
          </a:prstGeom>
        </p:spPr>
      </p:pic>
      <p:pic>
        <p:nvPicPr>
          <p:cNvPr id="10" name="Picture 9" descr="A picture containing graffiti&#10;&#10;Description automatically generated">
            <a:extLst>
              <a:ext uri="{FF2B5EF4-FFF2-40B4-BE49-F238E27FC236}">
                <a16:creationId xmlns:a16="http://schemas.microsoft.com/office/drawing/2014/main" id="{1DC93EBB-0C3D-9E4C-B7EE-468AD1BD7F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5002" y="1933421"/>
            <a:ext cx="1672205" cy="2535571"/>
          </a:xfrm>
          <a:prstGeom prst="rect">
            <a:avLst/>
          </a:prstGeom>
        </p:spPr>
      </p:pic>
      <p:pic>
        <p:nvPicPr>
          <p:cNvPr id="8" name="Picture 7" descr="A picture containing standing, skiing, woman, group&#10;&#10;Description automatically generated">
            <a:extLst>
              <a:ext uri="{FF2B5EF4-FFF2-40B4-BE49-F238E27FC236}">
                <a16:creationId xmlns:a16="http://schemas.microsoft.com/office/drawing/2014/main" id="{E415E2DE-4533-4249-9CA3-28D6E5B6E5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2718" y="2613179"/>
            <a:ext cx="1076064" cy="1631641"/>
          </a:xfrm>
          <a:prstGeom prst="rect">
            <a:avLst/>
          </a:prstGeom>
        </p:spPr>
      </p:pic>
    </p:spTree>
    <p:extLst>
      <p:ext uri="{BB962C8B-B14F-4D97-AF65-F5344CB8AC3E}">
        <p14:creationId xmlns:p14="http://schemas.microsoft.com/office/powerpoint/2010/main" val="1304161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Me</a:t>
            </a:r>
          </a:p>
        </p:txBody>
      </p:sp>
      <p:sp>
        <p:nvSpPr>
          <p:cNvPr id="3" name="Content Placeholder 2"/>
          <p:cNvSpPr>
            <a:spLocks noGrp="1"/>
          </p:cNvSpPr>
          <p:nvPr>
            <p:ph idx="1"/>
          </p:nvPr>
        </p:nvSpPr>
        <p:spPr>
          <a:xfrm>
            <a:off x="1495078" y="2167676"/>
            <a:ext cx="3359125" cy="3406929"/>
          </a:xfrm>
        </p:spPr>
        <p:txBody>
          <a:bodyPr>
            <a:normAutofit fontScale="92500" lnSpcReduction="10000"/>
          </a:bodyPr>
          <a:lstStyle/>
          <a:p>
            <a:r>
              <a:rPr lang="en-US" sz="1600" dirty="0"/>
              <a:t>Me aged about 12! I read a lot, and wrote a lot too, though I kept the writing a bit secret. It took me a long time to finish my first novel. </a:t>
            </a:r>
          </a:p>
          <a:p>
            <a:r>
              <a:rPr lang="en-US" sz="1600" dirty="0"/>
              <a:t>Now I write at this desk, in my house in Bristol, and I have three children, and a dog. I spend my working days writing, plotting new things (terribly), reading, finding inspiration - and doing school visits.</a:t>
            </a:r>
          </a:p>
        </p:txBody>
      </p:sp>
      <p:pic>
        <p:nvPicPr>
          <p:cNvPr id="4" name="Picture 3" descr="IMG_140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1588" y="2328633"/>
            <a:ext cx="2116939" cy="2822585"/>
          </a:xfrm>
          <a:prstGeom prst="rect">
            <a:avLst/>
          </a:prstGeom>
        </p:spPr>
      </p:pic>
      <p:pic>
        <p:nvPicPr>
          <p:cNvPr id="5" name="Picture 4" descr="IMG_312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5524" y="3595895"/>
            <a:ext cx="1218880" cy="1625173"/>
          </a:xfrm>
          <a:prstGeom prst="rect">
            <a:avLst/>
          </a:prstGeom>
        </p:spPr>
      </p:pic>
      <p:pic>
        <p:nvPicPr>
          <p:cNvPr id="6" name="Picture 5" descr="IMG_3776.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5523" y="2569766"/>
            <a:ext cx="769597" cy="1026129"/>
          </a:xfrm>
          <a:prstGeom prst="rect">
            <a:avLst/>
          </a:prstGeom>
        </p:spPr>
      </p:pic>
    </p:spTree>
    <p:extLst>
      <p:ext uri="{BB962C8B-B14F-4D97-AF65-F5344CB8AC3E}">
        <p14:creationId xmlns:p14="http://schemas.microsoft.com/office/powerpoint/2010/main" val="1651766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Books that inspire</a:t>
            </a:r>
          </a:p>
        </p:txBody>
      </p:sp>
      <p:sp>
        <p:nvSpPr>
          <p:cNvPr id="3" name="Content Placeholder 2"/>
          <p:cNvSpPr>
            <a:spLocks noGrp="1"/>
          </p:cNvSpPr>
          <p:nvPr>
            <p:ph idx="1"/>
          </p:nvPr>
        </p:nvSpPr>
        <p:spPr>
          <a:xfrm>
            <a:off x="4868569" y="2187505"/>
            <a:ext cx="2903830" cy="3369460"/>
          </a:xfrm>
        </p:spPr>
        <p:txBody>
          <a:bodyPr>
            <a:normAutofit fontScale="85000" lnSpcReduction="20000"/>
          </a:bodyPr>
          <a:lstStyle/>
          <a:p>
            <a:pPr indent="0">
              <a:buNone/>
            </a:pPr>
            <a:r>
              <a:rPr lang="en-US" dirty="0"/>
              <a:t>Lots of writers choose to write about magic:</a:t>
            </a:r>
          </a:p>
          <a:p>
            <a:r>
              <a:rPr lang="en-US" dirty="0"/>
              <a:t>Those that inspired me as a child: The Hobbit, Alice in Wonderland, Diana Wynne Jones’ books, nursery rhymes and legends. </a:t>
            </a:r>
          </a:p>
          <a:p>
            <a:r>
              <a:rPr lang="en-US" dirty="0"/>
              <a:t>Middle grade books that inspire me today, by authors including Sophie Anderson, Abi Elphinstone, Kiran Millwood-Hargrave.</a:t>
            </a:r>
          </a:p>
          <a:p>
            <a:pPr indent="0">
              <a:buNone/>
            </a:pPr>
            <a:endParaRPr lang="en-US" dirty="0"/>
          </a:p>
          <a:p>
            <a:endParaRPr lang="en-US" dirty="0"/>
          </a:p>
        </p:txBody>
      </p:sp>
      <p:pic>
        <p:nvPicPr>
          <p:cNvPr id="5" name="Picture 4" descr="unnamed-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6511" y="2348345"/>
            <a:ext cx="2825784" cy="2119338"/>
          </a:xfrm>
          <a:prstGeom prst="rect">
            <a:avLst/>
          </a:prstGeom>
        </p:spPr>
      </p:pic>
      <p:pic>
        <p:nvPicPr>
          <p:cNvPr id="7" name="Picture 6" descr="DTvO1RHXcAAZDi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511" y="4251519"/>
            <a:ext cx="1703455" cy="1277591"/>
          </a:xfrm>
          <a:prstGeom prst="rect">
            <a:avLst/>
          </a:prstGeom>
        </p:spPr>
      </p:pic>
      <p:pic>
        <p:nvPicPr>
          <p:cNvPr id="6" name="Picture 5" descr="DTb4nPfWAAAHr1q.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0695" y="3728165"/>
            <a:ext cx="1371600" cy="1828800"/>
          </a:xfrm>
          <a:prstGeom prst="rect">
            <a:avLst/>
          </a:prstGeom>
        </p:spPr>
      </p:pic>
    </p:spTree>
    <p:extLst>
      <p:ext uri="{BB962C8B-B14F-4D97-AF65-F5344CB8AC3E}">
        <p14:creationId xmlns:p14="http://schemas.microsoft.com/office/powerpoint/2010/main" val="1825671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Always reading…</a:t>
            </a:r>
          </a:p>
        </p:txBody>
      </p:sp>
      <p:pic>
        <p:nvPicPr>
          <p:cNvPr id="12" name="Content Placeholder 11" descr="unnamed.jpg"/>
          <p:cNvPicPr>
            <a:picLocks noGrp="1" noChangeAspect="1"/>
          </p:cNvPicPr>
          <p:nvPr>
            <p:ph idx="1"/>
          </p:nvPr>
        </p:nvPicPr>
        <p:blipFill>
          <a:blip r:embed="rId2" cstate="print">
            <a:extLst>
              <a:ext uri="{28A0092B-C50C-407E-A947-70E740481C1C}">
                <a14:useLocalDpi xmlns:a14="http://schemas.microsoft.com/office/drawing/2010/main" val="0"/>
              </a:ext>
            </a:extLst>
          </a:blip>
          <a:srcRect l="-12455" r="-12455"/>
          <a:stretch>
            <a:fillRect/>
          </a:stretch>
        </p:blipFill>
        <p:spPr>
          <a:xfrm>
            <a:off x="1371600" y="2438400"/>
            <a:ext cx="6400800" cy="3048000"/>
          </a:xfrm>
        </p:spPr>
      </p:pic>
    </p:spTree>
    <p:extLst>
      <p:ext uri="{BB962C8B-B14F-4D97-AF65-F5344CB8AC3E}">
        <p14:creationId xmlns:p14="http://schemas.microsoft.com/office/powerpoint/2010/main" val="313459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books</a:t>
            </a:r>
          </a:p>
        </p:txBody>
      </p:sp>
      <p:sp>
        <p:nvSpPr>
          <p:cNvPr id="3" name="Content Placeholder 2"/>
          <p:cNvSpPr>
            <a:spLocks noGrp="1"/>
          </p:cNvSpPr>
          <p:nvPr>
            <p:ph idx="1"/>
          </p:nvPr>
        </p:nvSpPr>
        <p:spPr>
          <a:xfrm>
            <a:off x="3457388" y="2310991"/>
            <a:ext cx="3827823" cy="3341664"/>
          </a:xfrm>
        </p:spPr>
        <p:txBody>
          <a:bodyPr>
            <a:noAutofit/>
          </a:bodyPr>
          <a:lstStyle/>
          <a:p>
            <a:pPr indent="0">
              <a:buNone/>
            </a:pPr>
            <a:r>
              <a:rPr lang="en-US" sz="1000" dirty="0"/>
              <a:t>- </a:t>
            </a:r>
            <a:r>
              <a:rPr lang="en-US" sz="1000" b="1" dirty="0"/>
              <a:t>A Girl Called Owl</a:t>
            </a:r>
            <a:r>
              <a:rPr lang="en-US" sz="1000" dirty="0"/>
              <a:t>: Owl discovers her father is Jack Frost, and she has inherited his powers.</a:t>
            </a:r>
          </a:p>
          <a:p>
            <a:pPr indent="0">
              <a:buNone/>
            </a:pPr>
            <a:r>
              <a:rPr lang="en-US" sz="1000" dirty="0"/>
              <a:t>- </a:t>
            </a:r>
            <a:r>
              <a:rPr lang="en-US" sz="1000" b="1" dirty="0"/>
              <a:t>Owl and the Lost Boy</a:t>
            </a:r>
            <a:r>
              <a:rPr lang="en-US" sz="1000" dirty="0"/>
              <a:t>: Owl’s autumnal friend </a:t>
            </a:r>
            <a:r>
              <a:rPr lang="en-US" sz="1000" dirty="0" err="1"/>
              <a:t>Alberic</a:t>
            </a:r>
            <a:r>
              <a:rPr lang="en-US" sz="1000" dirty="0"/>
              <a:t> is missing, and so is his father, the Earl of October – and without autumn winter can’t happen.</a:t>
            </a:r>
          </a:p>
          <a:p>
            <a:pPr indent="0">
              <a:buNone/>
            </a:pPr>
            <a:r>
              <a:rPr lang="en-US" sz="1000" dirty="0"/>
              <a:t>- </a:t>
            </a:r>
            <a:r>
              <a:rPr lang="en-US" sz="1000" b="1" dirty="0"/>
              <a:t>A Far Away Magic: </a:t>
            </a:r>
            <a:r>
              <a:rPr lang="en-US" sz="1000" dirty="0" err="1"/>
              <a:t>Bavar</a:t>
            </a:r>
            <a:r>
              <a:rPr lang="en-US" sz="1000" dirty="0"/>
              <a:t> and Angel come together from very different backgrounds to fight the monsters his family let into the world.</a:t>
            </a:r>
          </a:p>
          <a:p>
            <a:pPr indent="0">
              <a:buNone/>
            </a:pPr>
            <a:r>
              <a:rPr lang="en-US" sz="1000" dirty="0"/>
              <a:t>- </a:t>
            </a:r>
            <a:r>
              <a:rPr lang="en-US" sz="1000" b="1" dirty="0" err="1"/>
              <a:t>Snowglobe</a:t>
            </a:r>
            <a:r>
              <a:rPr lang="en-US" sz="1000" b="1" dirty="0"/>
              <a:t>:</a:t>
            </a:r>
            <a:r>
              <a:rPr lang="en-US" sz="1000" dirty="0"/>
              <a:t> Clem discovers a house full of </a:t>
            </a:r>
            <a:r>
              <a:rPr lang="en-US" sz="1000" dirty="0" err="1"/>
              <a:t>snowglobes</a:t>
            </a:r>
            <a:r>
              <a:rPr lang="en-US" sz="1000" dirty="0"/>
              <a:t>, in each one a trapped magician, and has to fight through worlds to rescue a friend and find her long-lost mother.</a:t>
            </a:r>
          </a:p>
          <a:p>
            <a:pPr indent="0">
              <a:buNone/>
            </a:pPr>
            <a:r>
              <a:rPr lang="en-US" sz="1000" dirty="0"/>
              <a:t>- </a:t>
            </a:r>
            <a:r>
              <a:rPr lang="en-US" sz="1000" b="1" dirty="0"/>
              <a:t>Shadows of </a:t>
            </a:r>
            <a:r>
              <a:rPr lang="en-US" sz="1000" b="1" dirty="0" err="1"/>
              <a:t>Winterspell</a:t>
            </a:r>
            <a:r>
              <a:rPr lang="en-US" sz="1000" dirty="0"/>
              <a:t>: Stella is lonely, living with her ghost Nan on the edge of the shadow-cursed </a:t>
            </a:r>
            <a:r>
              <a:rPr lang="en-US" sz="1000" dirty="0" err="1"/>
              <a:t>fae</a:t>
            </a:r>
            <a:r>
              <a:rPr lang="en-US" sz="1000" dirty="0"/>
              <a:t> woods. She enrolls at the local school but gets much more than she bargained for there.</a:t>
            </a:r>
          </a:p>
        </p:txBody>
      </p:sp>
      <p:pic>
        <p:nvPicPr>
          <p:cNvPr id="5" name="Picture 4" descr="9781509837755-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8129" y="3529152"/>
            <a:ext cx="438382" cy="664216"/>
          </a:xfrm>
          <a:prstGeom prst="rect">
            <a:avLst/>
          </a:prstGeom>
        </p:spPr>
      </p:pic>
      <p:pic>
        <p:nvPicPr>
          <p:cNvPr id="6" name="Picture 5" descr="SnowglobeWI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687" y="4176725"/>
            <a:ext cx="460210" cy="697661"/>
          </a:xfrm>
          <a:prstGeom prst="rect">
            <a:avLst/>
          </a:prstGeom>
        </p:spPr>
      </p:pic>
      <p:pic>
        <p:nvPicPr>
          <p:cNvPr id="8" name="Picture 7" descr="A picture containing standing, skiing, woman, group&#10;&#10;Description automatically generated">
            <a:extLst>
              <a:ext uri="{FF2B5EF4-FFF2-40B4-BE49-F238E27FC236}">
                <a16:creationId xmlns:a16="http://schemas.microsoft.com/office/drawing/2014/main" id="{836C2C7A-635B-114C-A9ED-964EC77CC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8129" y="4864780"/>
            <a:ext cx="460211" cy="697820"/>
          </a:xfrm>
          <a:prstGeom prst="rect">
            <a:avLst/>
          </a:prstGeom>
        </p:spPr>
      </p:pic>
      <p:pic>
        <p:nvPicPr>
          <p:cNvPr id="9" name="Picture 8" descr="A close up of a sign&#10;&#10;Description automatically generated">
            <a:extLst>
              <a:ext uri="{FF2B5EF4-FFF2-40B4-BE49-F238E27FC236}">
                <a16:creationId xmlns:a16="http://schemas.microsoft.com/office/drawing/2014/main" id="{3FEAE696-FA20-0842-B116-3F3336A2F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8129" y="2250292"/>
            <a:ext cx="438381" cy="664719"/>
          </a:xfrm>
          <a:prstGeom prst="rect">
            <a:avLst/>
          </a:prstGeom>
        </p:spPr>
      </p:pic>
      <p:pic>
        <p:nvPicPr>
          <p:cNvPr id="11" name="Picture 10" descr="A picture containing graffiti&#10;&#10;Description automatically generated">
            <a:extLst>
              <a:ext uri="{FF2B5EF4-FFF2-40B4-BE49-F238E27FC236}">
                <a16:creationId xmlns:a16="http://schemas.microsoft.com/office/drawing/2014/main" id="{765646AF-C4F8-F845-ACA8-40271A817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516" y="2898037"/>
            <a:ext cx="438381" cy="664719"/>
          </a:xfrm>
          <a:prstGeom prst="rect">
            <a:avLst/>
          </a:prstGeom>
        </p:spPr>
      </p:pic>
    </p:spTree>
    <p:extLst>
      <p:ext uri="{BB962C8B-B14F-4D97-AF65-F5344CB8AC3E}">
        <p14:creationId xmlns:p14="http://schemas.microsoft.com/office/powerpoint/2010/main" val="2566714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7062-ECAE-184B-AC2C-36EB77745508}"/>
              </a:ext>
            </a:extLst>
          </p:cNvPr>
          <p:cNvSpPr>
            <a:spLocks noGrp="1"/>
          </p:cNvSpPr>
          <p:nvPr>
            <p:ph type="title"/>
          </p:nvPr>
        </p:nvSpPr>
        <p:spPr/>
        <p:txBody>
          <a:bodyPr/>
          <a:lstStyle/>
          <a:p>
            <a:r>
              <a:rPr lang="en-US" dirty="0"/>
              <a:t>Finding a Character</a:t>
            </a:r>
          </a:p>
        </p:txBody>
      </p:sp>
      <p:pic>
        <p:nvPicPr>
          <p:cNvPr id="5" name="Picture 4" descr="A screenshot of a cell phone&#10;&#10;Description automatically generated">
            <a:extLst>
              <a:ext uri="{FF2B5EF4-FFF2-40B4-BE49-F238E27FC236}">
                <a16:creationId xmlns:a16="http://schemas.microsoft.com/office/drawing/2014/main" id="{22C25118-991B-D244-9443-6CF6468CD3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674" y="2438400"/>
            <a:ext cx="1263316" cy="1684422"/>
          </a:xfrm>
          <a:prstGeom prst="rect">
            <a:avLst/>
          </a:prstGeom>
        </p:spPr>
      </p:pic>
      <p:sp>
        <p:nvSpPr>
          <p:cNvPr id="3" name="Content Placeholder 2">
            <a:extLst>
              <a:ext uri="{FF2B5EF4-FFF2-40B4-BE49-F238E27FC236}">
                <a16:creationId xmlns:a16="http://schemas.microsoft.com/office/drawing/2014/main" id="{9FF28A08-D209-BB49-9E79-337BCB580FE0}"/>
              </a:ext>
            </a:extLst>
          </p:cNvPr>
          <p:cNvSpPr>
            <a:spLocks noGrp="1"/>
          </p:cNvSpPr>
          <p:nvPr>
            <p:ph idx="1"/>
          </p:nvPr>
        </p:nvSpPr>
        <p:spPr/>
        <p:txBody>
          <a:bodyPr>
            <a:normAutofit fontScale="92500" lnSpcReduction="20000"/>
          </a:bodyPr>
          <a:lstStyle/>
          <a:p>
            <a:pPr indent="0">
              <a:buNone/>
            </a:pPr>
            <a:r>
              <a:rPr lang="en-US" sz="1290" dirty="0"/>
              <a:t>Some characters come easy, as though they’ve knocked on a door in your mind</a:t>
            </a:r>
          </a:p>
          <a:p>
            <a:pPr indent="0">
              <a:buNone/>
            </a:pPr>
            <a:r>
              <a:rPr lang="en-US" sz="1290" dirty="0"/>
              <a:t> – like Owl. They say hi, and begin to tell you their story as you write. </a:t>
            </a:r>
          </a:p>
          <a:p>
            <a:pPr indent="0">
              <a:buNone/>
            </a:pPr>
            <a:r>
              <a:rPr lang="en-US" sz="1290" dirty="0"/>
              <a:t>Others – some of my </a:t>
            </a:r>
            <a:r>
              <a:rPr lang="en-US" sz="1290" dirty="0" err="1"/>
              <a:t>favourites</a:t>
            </a:r>
            <a:r>
              <a:rPr lang="en-US" sz="1290" dirty="0"/>
              <a:t>, like </a:t>
            </a:r>
            <a:r>
              <a:rPr lang="en-US" sz="1290" dirty="0" err="1"/>
              <a:t>Bavar</a:t>
            </a:r>
            <a:r>
              <a:rPr lang="en-US" sz="1290" dirty="0"/>
              <a:t>, and Clem, and </a:t>
            </a:r>
            <a:r>
              <a:rPr lang="en-US" sz="1290" dirty="0" err="1"/>
              <a:t>Yanny</a:t>
            </a:r>
            <a:r>
              <a:rPr lang="en-US" sz="1290" dirty="0"/>
              <a:t> – tend to hide. </a:t>
            </a:r>
          </a:p>
          <a:p>
            <a:pPr indent="0">
              <a:buNone/>
            </a:pPr>
            <a:r>
              <a:rPr lang="en-US" sz="1290" dirty="0"/>
              <a:t>They don’t want to be in the limelight, they don’t want to reveal all their secrets. </a:t>
            </a:r>
          </a:p>
          <a:p>
            <a:pPr indent="0">
              <a:buNone/>
            </a:pPr>
            <a:endParaRPr lang="en-US" sz="1290" dirty="0"/>
          </a:p>
          <a:p>
            <a:pPr indent="0">
              <a:buNone/>
            </a:pPr>
            <a:r>
              <a:rPr lang="en-US" sz="1290" dirty="0"/>
              <a:t>TIPS:</a:t>
            </a:r>
          </a:p>
          <a:p>
            <a:r>
              <a:rPr lang="en-US" sz="1290" dirty="0"/>
              <a:t>You can try to write your way into a story. Start with a blank page, see who comes along</a:t>
            </a:r>
          </a:p>
          <a:p>
            <a:r>
              <a:rPr lang="en-US" sz="1290" dirty="0"/>
              <a:t>You can do some background ‘research’; diary entries about them, drawings of them, details of their lives: family; friends; hopes; fears; what adventure you want for them.</a:t>
            </a:r>
          </a:p>
          <a:p>
            <a:pPr indent="0">
              <a:buNone/>
            </a:pPr>
            <a:r>
              <a:rPr lang="en-US" sz="1290" dirty="0"/>
              <a:t>(Even if you choose option one, you will still need, at some point, to do a bit of planning. But we’ll come to that!)</a:t>
            </a:r>
          </a:p>
          <a:p>
            <a:endParaRPr lang="en-US" sz="1290" dirty="0"/>
          </a:p>
          <a:p>
            <a:endParaRPr lang="en-US" sz="1290" dirty="0"/>
          </a:p>
          <a:p>
            <a:endParaRPr lang="en-US" sz="1290" dirty="0"/>
          </a:p>
          <a:p>
            <a:endParaRPr lang="en-US" sz="1290" dirty="0"/>
          </a:p>
        </p:txBody>
      </p:sp>
    </p:spTree>
    <p:extLst>
      <p:ext uri="{BB962C8B-B14F-4D97-AF65-F5344CB8AC3E}">
        <p14:creationId xmlns:p14="http://schemas.microsoft.com/office/powerpoint/2010/main" val="371811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magic</a:t>
            </a:r>
          </a:p>
        </p:txBody>
      </p:sp>
      <p:sp>
        <p:nvSpPr>
          <p:cNvPr id="3" name="Content Placeholder 2"/>
          <p:cNvSpPr>
            <a:spLocks noGrp="1"/>
          </p:cNvSpPr>
          <p:nvPr>
            <p:ph idx="1"/>
          </p:nvPr>
        </p:nvSpPr>
        <p:spPr>
          <a:xfrm>
            <a:off x="1371600" y="2438400"/>
            <a:ext cx="6090010" cy="2783383"/>
          </a:xfrm>
        </p:spPr>
        <p:txBody>
          <a:bodyPr>
            <a:normAutofit fontScale="92500" lnSpcReduction="20000"/>
          </a:bodyPr>
          <a:lstStyle/>
          <a:p>
            <a:pPr indent="0">
              <a:buNone/>
            </a:pPr>
            <a:r>
              <a:rPr lang="en-US" dirty="0"/>
              <a:t>My characters all live in magical worlds, even if they don’t </a:t>
            </a:r>
            <a:r>
              <a:rPr lang="en-US" dirty="0" err="1"/>
              <a:t>realise</a:t>
            </a:r>
            <a:r>
              <a:rPr lang="en-US" dirty="0"/>
              <a:t> it at first. So that is one of my main challenges: making magic real in writing.</a:t>
            </a:r>
          </a:p>
          <a:p>
            <a:r>
              <a:rPr lang="en-US" dirty="0"/>
              <a:t>Imagining how it would feel</a:t>
            </a:r>
          </a:p>
          <a:p>
            <a:r>
              <a:rPr lang="en-US" dirty="0"/>
              <a:t>Describing that feeling, both the good bit and the bad</a:t>
            </a:r>
          </a:p>
          <a:p>
            <a:r>
              <a:rPr lang="en-US" dirty="0"/>
              <a:t>Being truthful in writing, a bit brave.</a:t>
            </a:r>
          </a:p>
          <a:p>
            <a:r>
              <a:rPr lang="en-US" dirty="0"/>
              <a:t>Using the magic of our world as inspiration.</a:t>
            </a:r>
          </a:p>
          <a:p>
            <a:endParaRPr lang="en-US" dirty="0"/>
          </a:p>
        </p:txBody>
      </p:sp>
    </p:spTree>
    <p:extLst>
      <p:ext uri="{BB962C8B-B14F-4D97-AF65-F5344CB8AC3E}">
        <p14:creationId xmlns:p14="http://schemas.microsoft.com/office/powerpoint/2010/main" val="1495309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Keeping it real</a:t>
            </a:r>
          </a:p>
        </p:txBody>
      </p:sp>
      <p:sp>
        <p:nvSpPr>
          <p:cNvPr id="3" name="Content Placeholder 2"/>
          <p:cNvSpPr>
            <a:spLocks noGrp="1"/>
          </p:cNvSpPr>
          <p:nvPr>
            <p:ph idx="1"/>
          </p:nvPr>
        </p:nvSpPr>
        <p:spPr>
          <a:xfrm>
            <a:off x="1371600" y="2438400"/>
            <a:ext cx="3003055" cy="3048001"/>
          </a:xfrm>
        </p:spPr>
        <p:txBody>
          <a:bodyPr>
            <a:normAutofit fontScale="85000" lnSpcReduction="10000"/>
          </a:bodyPr>
          <a:lstStyle/>
          <a:p>
            <a:r>
              <a:rPr lang="en-US" dirty="0"/>
              <a:t>Magical realism: magic integrated with the real world – the familiar with the unfamiliar. Along with magical creatures and powers, having things like school and pets, and home, to help us connect with our character. (And to show the reader what these things mean to our character… it’s always different!)</a:t>
            </a:r>
          </a:p>
          <a:p>
            <a:endParaRPr lang="en-US" dirty="0"/>
          </a:p>
        </p:txBody>
      </p:sp>
      <p:pic>
        <p:nvPicPr>
          <p:cNvPr id="7" name="Picture 6" descr="Do6PSAJXoAArvd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4655" y="2674568"/>
            <a:ext cx="3533212" cy="2649909"/>
          </a:xfrm>
          <a:prstGeom prst="rect">
            <a:avLst/>
          </a:prstGeom>
        </p:spPr>
      </p:pic>
      <p:pic>
        <p:nvPicPr>
          <p:cNvPr id="6" name="Picture 5" descr="DUONBF7X0AAQECb.jpg-thumb.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655" y="2438400"/>
            <a:ext cx="1328211" cy="1328211"/>
          </a:xfrm>
          <a:prstGeom prst="rect">
            <a:avLst/>
          </a:prstGeom>
        </p:spPr>
      </p:pic>
      <p:pic>
        <p:nvPicPr>
          <p:cNvPr id="4" name="Picture 3"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9506" y="2438400"/>
            <a:ext cx="771981" cy="898170"/>
          </a:xfrm>
          <a:prstGeom prst="rect">
            <a:avLst/>
          </a:prstGeom>
        </p:spPr>
      </p:pic>
    </p:spTree>
    <p:extLst>
      <p:ext uri="{BB962C8B-B14F-4D97-AF65-F5344CB8AC3E}">
        <p14:creationId xmlns:p14="http://schemas.microsoft.com/office/powerpoint/2010/main" val="1065265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MAGIC</a:t>
            </a:r>
          </a:p>
        </p:txBody>
      </p:sp>
      <p:sp>
        <p:nvSpPr>
          <p:cNvPr id="3" name="Content Placeholder 2"/>
          <p:cNvSpPr>
            <a:spLocks noGrp="1"/>
          </p:cNvSpPr>
          <p:nvPr>
            <p:ph idx="1"/>
          </p:nvPr>
        </p:nvSpPr>
        <p:spPr>
          <a:xfrm>
            <a:off x="4742500" y="2258068"/>
            <a:ext cx="3188657" cy="2946073"/>
          </a:xfrm>
        </p:spPr>
        <p:txBody>
          <a:bodyPr>
            <a:normAutofit/>
          </a:bodyPr>
          <a:lstStyle/>
          <a:p>
            <a:pPr indent="0">
              <a:buNone/>
            </a:pPr>
            <a:r>
              <a:rPr lang="en-US" dirty="0"/>
              <a:t>Is magic real?</a:t>
            </a:r>
          </a:p>
          <a:p>
            <a:r>
              <a:rPr lang="en-US" dirty="0"/>
              <a:t>Deep sea monsters, mountains, sunset, snow</a:t>
            </a:r>
          </a:p>
          <a:p>
            <a:r>
              <a:rPr lang="en-US" dirty="0"/>
              <a:t>In us: writing, running, dancing - in our passions</a:t>
            </a:r>
          </a:p>
          <a:p>
            <a:r>
              <a:rPr lang="en-US" dirty="0"/>
              <a:t>In books! (Always reading…)</a:t>
            </a:r>
          </a:p>
        </p:txBody>
      </p:sp>
      <p:pic>
        <p:nvPicPr>
          <p:cNvPr id="4" name="Picture 3" descr="greenm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664" y="2205144"/>
            <a:ext cx="3351549" cy="2946073"/>
          </a:xfrm>
          <a:prstGeom prst="rect">
            <a:avLst/>
          </a:prstGeom>
        </p:spPr>
      </p:pic>
      <p:pic>
        <p:nvPicPr>
          <p:cNvPr id="6" name="Picture 5" descr="IMG_38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4162" y="4270376"/>
            <a:ext cx="1411179" cy="1058384"/>
          </a:xfrm>
          <a:prstGeom prst="rect">
            <a:avLst/>
          </a:prstGeom>
        </p:spPr>
      </p:pic>
      <p:pic>
        <p:nvPicPr>
          <p:cNvPr id="7" name="Picture 6" descr="IMG_0168.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1304" y="2258068"/>
            <a:ext cx="1182438" cy="1494108"/>
          </a:xfrm>
          <a:prstGeom prst="rect">
            <a:avLst/>
          </a:prstGeom>
        </p:spPr>
      </p:pic>
      <p:pic>
        <p:nvPicPr>
          <p:cNvPr id="5" name="Picture 4" descr="DRkwSn_X0AABR0b.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1304" y="3752176"/>
            <a:ext cx="1182438" cy="1576584"/>
          </a:xfrm>
          <a:prstGeom prst="rect">
            <a:avLst/>
          </a:prstGeom>
        </p:spPr>
      </p:pic>
    </p:spTree>
    <p:extLst>
      <p:ext uri="{BB962C8B-B14F-4D97-AF65-F5344CB8AC3E}">
        <p14:creationId xmlns:p14="http://schemas.microsoft.com/office/powerpoint/2010/main" val="3316796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31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943" y="2247177"/>
            <a:ext cx="3363580" cy="2522685"/>
          </a:xfrm>
          <a:prstGeom prst="rect">
            <a:avLst/>
          </a:prstGeom>
        </p:spPr>
      </p:pic>
      <p:sp>
        <p:nvSpPr>
          <p:cNvPr id="2" name="Title 1"/>
          <p:cNvSpPr>
            <a:spLocks noGrp="1"/>
          </p:cNvSpPr>
          <p:nvPr>
            <p:ph type="title"/>
          </p:nvPr>
        </p:nvSpPr>
        <p:spPr/>
        <p:txBody>
          <a:bodyPr>
            <a:normAutofit/>
          </a:bodyPr>
          <a:lstStyle/>
          <a:p>
            <a:r>
              <a:rPr lang="en-US" dirty="0"/>
              <a:t>Magic in nature</a:t>
            </a:r>
          </a:p>
        </p:txBody>
      </p:sp>
      <p:sp>
        <p:nvSpPr>
          <p:cNvPr id="3" name="Content Placeholder 2"/>
          <p:cNvSpPr>
            <a:spLocks noGrp="1"/>
          </p:cNvSpPr>
          <p:nvPr>
            <p:ph idx="1"/>
          </p:nvPr>
        </p:nvSpPr>
        <p:spPr>
          <a:xfrm>
            <a:off x="4649300" y="2438400"/>
            <a:ext cx="3123100" cy="3048001"/>
          </a:xfrm>
        </p:spPr>
        <p:txBody>
          <a:bodyPr>
            <a:normAutofit fontScale="77500" lnSpcReduction="20000"/>
          </a:bodyPr>
          <a:lstStyle/>
          <a:p>
            <a:pPr indent="0">
              <a:buNone/>
            </a:pPr>
            <a:r>
              <a:rPr lang="en-US" dirty="0"/>
              <a:t>Inspiration: </a:t>
            </a:r>
          </a:p>
          <a:p>
            <a:pPr marL="285750" indent="-285750">
              <a:buFont typeface="Wingdings" charset="2"/>
              <a:buChar char="v"/>
            </a:pPr>
            <a:r>
              <a:rPr lang="en-US" dirty="0"/>
              <a:t>Seasons; autumn leaves, winter frost</a:t>
            </a:r>
          </a:p>
          <a:p>
            <a:pPr marL="285750" indent="-285750">
              <a:buFont typeface="Wingdings" charset="2"/>
              <a:buChar char="v"/>
            </a:pPr>
            <a:r>
              <a:rPr lang="en-US" dirty="0"/>
              <a:t>Deep sea creatures; jellyfish, Axolotl: white salamander, the terrifying </a:t>
            </a:r>
            <a:r>
              <a:rPr lang="en-US" dirty="0" err="1"/>
              <a:t>bobbit</a:t>
            </a:r>
            <a:r>
              <a:rPr lang="en-US" dirty="0"/>
              <a:t>. (Blue Planet)</a:t>
            </a:r>
          </a:p>
          <a:p>
            <a:pPr marL="285750" indent="-285750">
              <a:buFont typeface="Wingdings" charset="2"/>
              <a:buChar char="v"/>
            </a:pPr>
            <a:r>
              <a:rPr lang="en-US" dirty="0"/>
              <a:t>The ‘real’ unicorn was a prehistoric rhino!</a:t>
            </a:r>
          </a:p>
          <a:p>
            <a:pPr marL="285750" indent="-285750">
              <a:buFont typeface="Wingdings" charset="2"/>
              <a:buChar char="v"/>
            </a:pPr>
            <a:r>
              <a:rPr lang="en-US" dirty="0"/>
              <a:t>Butterflies, peacocks, things we can see</a:t>
            </a:r>
            <a:r>
              <a:rPr lang="en-US" sz="1500" dirty="0"/>
              <a:t>…	</a:t>
            </a:r>
            <a:endParaRPr lang="en-US" sz="1400" dirty="0"/>
          </a:p>
        </p:txBody>
      </p:sp>
      <p:sp>
        <p:nvSpPr>
          <p:cNvPr id="7" name="TextBox 6"/>
          <p:cNvSpPr txBox="1"/>
          <p:nvPr/>
        </p:nvSpPr>
        <p:spPr>
          <a:xfrm>
            <a:off x="1101350" y="5164939"/>
            <a:ext cx="1475304" cy="492443"/>
          </a:xfrm>
          <a:prstGeom prst="rect">
            <a:avLst/>
          </a:prstGeom>
          <a:noFill/>
        </p:spPr>
        <p:txBody>
          <a:bodyPr wrap="square" rtlCol="0">
            <a:spAutoFit/>
          </a:bodyPr>
          <a:lstStyle/>
          <a:p>
            <a:r>
              <a:rPr lang="en-US" sz="800" dirty="0"/>
              <a:t>Credit: PD - Heinrich Harder</a:t>
            </a:r>
          </a:p>
          <a:p>
            <a:endParaRPr lang="en-US" dirty="0"/>
          </a:p>
        </p:txBody>
      </p:sp>
      <p:pic>
        <p:nvPicPr>
          <p:cNvPr id="8" name="Picture 7" descr="TkbpqB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943" y="2247177"/>
            <a:ext cx="1447711" cy="1386902"/>
          </a:xfrm>
          <a:prstGeom prst="rect">
            <a:avLst/>
          </a:prstGeom>
        </p:spPr>
      </p:pic>
      <p:pic>
        <p:nvPicPr>
          <p:cNvPr id="4" name="Picture 3" descr="news-siberian-unicorn-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8943" y="3634079"/>
            <a:ext cx="3235217" cy="1530860"/>
          </a:xfrm>
          <a:prstGeom prst="rect">
            <a:avLst/>
          </a:prstGeom>
        </p:spPr>
      </p:pic>
      <p:pic>
        <p:nvPicPr>
          <p:cNvPr id="9" name="Picture 8" descr="images-1.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5588" y="4333415"/>
            <a:ext cx="946935" cy="831524"/>
          </a:xfrm>
          <a:prstGeom prst="rect">
            <a:avLst/>
          </a:prstGeom>
        </p:spPr>
      </p:pic>
    </p:spTree>
    <p:extLst>
      <p:ext uri="{BB962C8B-B14F-4D97-AF65-F5344CB8AC3E}">
        <p14:creationId xmlns:p14="http://schemas.microsoft.com/office/powerpoint/2010/main" val="421225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SUPER/</a:t>
            </a:r>
            <a:r>
              <a:rPr lang="en-US" dirty="0" err="1"/>
              <a:t>fae</a:t>
            </a:r>
            <a:r>
              <a:rPr lang="en-US" dirty="0"/>
              <a:t> YOU</a:t>
            </a:r>
          </a:p>
        </p:txBody>
      </p:sp>
      <p:sp>
        <p:nvSpPr>
          <p:cNvPr id="3" name="Content Placeholder 2"/>
          <p:cNvSpPr>
            <a:spLocks noGrp="1"/>
          </p:cNvSpPr>
          <p:nvPr>
            <p:ph idx="1"/>
          </p:nvPr>
        </p:nvSpPr>
        <p:spPr>
          <a:xfrm>
            <a:off x="1371600" y="2438400"/>
            <a:ext cx="6400800" cy="3048001"/>
          </a:xfrm>
        </p:spPr>
        <p:txBody>
          <a:bodyPr/>
          <a:lstStyle/>
          <a:p>
            <a:pPr indent="0">
              <a:buNone/>
            </a:pPr>
            <a:r>
              <a:rPr lang="en-US" dirty="0"/>
              <a:t>Inspiration – imagining it’s all real and anything possible:</a:t>
            </a:r>
          </a:p>
          <a:p>
            <a:pPr indent="0">
              <a:buNone/>
            </a:pPr>
            <a:r>
              <a:rPr lang="en-US" dirty="0"/>
              <a:t>If you discovered you had magic, or if you were a </a:t>
            </a:r>
            <a:r>
              <a:rPr lang="en-US" dirty="0" err="1"/>
              <a:t>fae</a:t>
            </a:r>
            <a:r>
              <a:rPr lang="en-US" dirty="0"/>
              <a:t> character…</a:t>
            </a:r>
          </a:p>
          <a:p>
            <a:r>
              <a:rPr lang="en-US" dirty="0"/>
              <a:t>Who or what would you be?</a:t>
            </a:r>
          </a:p>
          <a:p>
            <a:r>
              <a:rPr lang="en-US" dirty="0"/>
              <a:t>What would you be able to do?</a:t>
            </a:r>
          </a:p>
          <a:p>
            <a:r>
              <a:rPr lang="en-US" dirty="0"/>
              <a:t>How would that change you/ your life/ your friendships?</a:t>
            </a:r>
          </a:p>
          <a:p>
            <a:pPr indent="0">
              <a:buNone/>
            </a:pPr>
            <a:r>
              <a:rPr lang="en-US" sz="1200" dirty="0"/>
              <a:t>					(power/consequences)</a:t>
            </a:r>
          </a:p>
        </p:txBody>
      </p:sp>
    </p:spTree>
    <p:extLst>
      <p:ext uri="{BB962C8B-B14F-4D97-AF65-F5344CB8AC3E}">
        <p14:creationId xmlns:p14="http://schemas.microsoft.com/office/powerpoint/2010/main" val="2266801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77ED-3D33-F84F-9DA5-FCB2C34C6E74}"/>
              </a:ext>
            </a:extLst>
          </p:cNvPr>
          <p:cNvSpPr>
            <a:spLocks noGrp="1"/>
          </p:cNvSpPr>
          <p:nvPr>
            <p:ph type="title"/>
          </p:nvPr>
        </p:nvSpPr>
        <p:spPr/>
        <p:txBody>
          <a:bodyPr/>
          <a:lstStyle/>
          <a:p>
            <a:r>
              <a:rPr lang="en-US" dirty="0" err="1"/>
              <a:t>PLOTting</a:t>
            </a:r>
            <a:endParaRPr lang="en-US" dirty="0"/>
          </a:p>
        </p:txBody>
      </p:sp>
      <p:sp>
        <p:nvSpPr>
          <p:cNvPr id="3" name="Content Placeholder 2">
            <a:extLst>
              <a:ext uri="{FF2B5EF4-FFF2-40B4-BE49-F238E27FC236}">
                <a16:creationId xmlns:a16="http://schemas.microsoft.com/office/drawing/2014/main" id="{F8F1EAA1-512B-1148-B77D-028E756BBF57}"/>
              </a:ext>
            </a:extLst>
          </p:cNvPr>
          <p:cNvSpPr>
            <a:spLocks noGrp="1"/>
          </p:cNvSpPr>
          <p:nvPr>
            <p:ph idx="1"/>
          </p:nvPr>
        </p:nvSpPr>
        <p:spPr>
          <a:xfrm>
            <a:off x="1323474" y="2514599"/>
            <a:ext cx="6400800" cy="3048001"/>
          </a:xfrm>
        </p:spPr>
        <p:txBody>
          <a:bodyPr/>
          <a:lstStyle/>
          <a:p>
            <a:pPr indent="0">
              <a:buNone/>
            </a:pPr>
            <a:r>
              <a:rPr lang="en-US" sz="1400" dirty="0"/>
              <a:t>Are you a plotter or a do you like to make things up as you go? Most of my writing is very instinctive, and I rebel at the idea of having a plan. BUT I ALWAYS HAVE TO WRITE A PLAN!</a:t>
            </a:r>
          </a:p>
          <a:p>
            <a:pPr indent="0">
              <a:buNone/>
            </a:pPr>
            <a:endParaRPr lang="en-US" sz="1600" dirty="0"/>
          </a:p>
        </p:txBody>
      </p:sp>
      <p:pic>
        <p:nvPicPr>
          <p:cNvPr id="5" name="Picture 4" descr="A picture containing text, photo, white&#10;&#10;Description automatically generated">
            <a:extLst>
              <a:ext uri="{FF2B5EF4-FFF2-40B4-BE49-F238E27FC236}">
                <a16:creationId xmlns:a16="http://schemas.microsoft.com/office/drawing/2014/main" id="{5BAB77A2-BF83-6F43-BD21-3B4E4F23F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560" y="3757862"/>
            <a:ext cx="1288756" cy="1599835"/>
          </a:xfrm>
          <a:prstGeom prst="rect">
            <a:avLst/>
          </a:prstGeom>
        </p:spPr>
      </p:pic>
      <p:sp>
        <p:nvSpPr>
          <p:cNvPr id="6" name="TextBox 5">
            <a:extLst>
              <a:ext uri="{FF2B5EF4-FFF2-40B4-BE49-F238E27FC236}">
                <a16:creationId xmlns:a16="http://schemas.microsoft.com/office/drawing/2014/main" id="{C7858A55-30FF-5E46-88D9-342E0821552A}"/>
              </a:ext>
            </a:extLst>
          </p:cNvPr>
          <p:cNvSpPr txBox="1"/>
          <p:nvPr/>
        </p:nvSpPr>
        <p:spPr>
          <a:xfrm>
            <a:off x="3200402" y="3673641"/>
            <a:ext cx="3604837" cy="1569660"/>
          </a:xfrm>
          <a:prstGeom prst="rect">
            <a:avLst/>
          </a:prstGeom>
          <a:noFill/>
        </p:spPr>
        <p:txBody>
          <a:bodyPr wrap="square" rtlCol="0">
            <a:spAutoFit/>
          </a:bodyPr>
          <a:lstStyle/>
          <a:p>
            <a:r>
              <a:rPr lang="en-US" sz="1200" dirty="0"/>
              <a:t>See the plan as a map for your story. There’s a beginning, a middle and an end, and a path that leads from one to the other. Lots of things will happen on that path, whether we intend it or not. Characters do things you hadn’t expected, and so it’s really easy to get lost! If you’ve done a plan, or a synopsis, and you’ve worked out all the essentials – this bit takes me a long time - you can refer to it.	</a:t>
            </a:r>
          </a:p>
        </p:txBody>
      </p:sp>
    </p:spTree>
    <p:extLst>
      <p:ext uri="{BB962C8B-B14F-4D97-AF65-F5344CB8AC3E}">
        <p14:creationId xmlns:p14="http://schemas.microsoft.com/office/powerpoint/2010/main" val="135489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0517-A10D-9440-A66E-3BC96D4E51AC}"/>
              </a:ext>
            </a:extLst>
          </p:cNvPr>
          <p:cNvSpPr>
            <a:spLocks noGrp="1"/>
          </p:cNvSpPr>
          <p:nvPr>
            <p:ph type="title"/>
          </p:nvPr>
        </p:nvSpPr>
        <p:spPr/>
        <p:txBody>
          <a:bodyPr/>
          <a:lstStyle/>
          <a:p>
            <a:r>
              <a:rPr lang="en-US" dirty="0"/>
              <a:t>Your character</a:t>
            </a:r>
          </a:p>
        </p:txBody>
      </p:sp>
      <p:sp>
        <p:nvSpPr>
          <p:cNvPr id="3" name="Content Placeholder 2">
            <a:extLst>
              <a:ext uri="{FF2B5EF4-FFF2-40B4-BE49-F238E27FC236}">
                <a16:creationId xmlns:a16="http://schemas.microsoft.com/office/drawing/2014/main" id="{FB8F8714-AEBD-124A-8FB6-E5E2DCEAF172}"/>
              </a:ext>
            </a:extLst>
          </p:cNvPr>
          <p:cNvSpPr>
            <a:spLocks noGrp="1"/>
          </p:cNvSpPr>
          <p:nvPr>
            <p:ph idx="1"/>
          </p:nvPr>
        </p:nvSpPr>
        <p:spPr/>
        <p:txBody>
          <a:bodyPr>
            <a:normAutofit fontScale="70000" lnSpcReduction="20000"/>
          </a:bodyPr>
          <a:lstStyle/>
          <a:p>
            <a:pPr indent="0">
              <a:buNone/>
            </a:pPr>
            <a:r>
              <a:rPr lang="en-US" dirty="0"/>
              <a:t>Who is your character? When you sit and think about a story, is there already someone knocking? Or do you need to go in search of them? For example: </a:t>
            </a:r>
          </a:p>
          <a:p>
            <a:pPr indent="0">
              <a:buNone/>
            </a:pPr>
            <a:r>
              <a:rPr lang="en-US" dirty="0"/>
              <a:t>What gender are they? </a:t>
            </a:r>
          </a:p>
          <a:p>
            <a:pPr indent="0">
              <a:buNone/>
            </a:pPr>
            <a:r>
              <a:rPr lang="en-US" dirty="0"/>
              <a:t>How old are they? </a:t>
            </a:r>
          </a:p>
          <a:p>
            <a:pPr indent="0">
              <a:buNone/>
            </a:pPr>
            <a:r>
              <a:rPr lang="en-US" dirty="0"/>
              <a:t>Where do they live? Who with?</a:t>
            </a:r>
          </a:p>
          <a:p>
            <a:pPr indent="0">
              <a:buNone/>
            </a:pPr>
            <a:r>
              <a:rPr lang="en-US" dirty="0"/>
              <a:t>What is special about them? What are their </a:t>
            </a:r>
            <a:r>
              <a:rPr lang="en-US" dirty="0" err="1"/>
              <a:t>favourite</a:t>
            </a:r>
            <a:r>
              <a:rPr lang="en-US" dirty="0"/>
              <a:t>/least </a:t>
            </a:r>
            <a:r>
              <a:rPr lang="en-US" dirty="0" err="1"/>
              <a:t>favourite</a:t>
            </a:r>
            <a:r>
              <a:rPr lang="en-US" dirty="0"/>
              <a:t> things to do?</a:t>
            </a:r>
          </a:p>
          <a:p>
            <a:pPr indent="0">
              <a:buNone/>
            </a:pPr>
            <a:r>
              <a:rPr lang="en-US" dirty="0"/>
              <a:t>Who are their friends? What are their friendships like? What is school like for them? </a:t>
            </a:r>
          </a:p>
          <a:p>
            <a:pPr indent="0">
              <a:buNone/>
            </a:pPr>
            <a:r>
              <a:rPr lang="en-US" dirty="0"/>
              <a:t>What do they </a:t>
            </a:r>
            <a:r>
              <a:rPr lang="en-US" i="1" dirty="0"/>
              <a:t>need</a:t>
            </a:r>
            <a:r>
              <a:rPr lang="en-US" dirty="0"/>
              <a:t>?</a:t>
            </a:r>
          </a:p>
          <a:p>
            <a:pPr indent="0">
              <a:buNone/>
            </a:pPr>
            <a:r>
              <a:rPr lang="en-US" dirty="0"/>
              <a:t>Homework idea: A diary entry, written in first person, to explore their hopes and wishes, and what challenges they’re facing.</a:t>
            </a:r>
          </a:p>
        </p:txBody>
      </p:sp>
    </p:spTree>
    <p:extLst>
      <p:ext uri="{BB962C8B-B14F-4D97-AF65-F5344CB8AC3E}">
        <p14:creationId xmlns:p14="http://schemas.microsoft.com/office/powerpoint/2010/main" val="3293105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Believing in magic</a:t>
            </a:r>
          </a:p>
        </p:txBody>
      </p:sp>
      <p:sp>
        <p:nvSpPr>
          <p:cNvPr id="3" name="Content Placeholder 2"/>
          <p:cNvSpPr>
            <a:spLocks noGrp="1"/>
          </p:cNvSpPr>
          <p:nvPr>
            <p:ph idx="1"/>
          </p:nvPr>
        </p:nvSpPr>
        <p:spPr/>
        <p:txBody>
          <a:bodyPr>
            <a:normAutofit lnSpcReduction="10000"/>
          </a:bodyPr>
          <a:lstStyle/>
          <a:p>
            <a:r>
              <a:rPr lang="en-US" dirty="0"/>
              <a:t>I like writing magic, I like making it feel real. I like exploring how it would change us, what the bad bits might be, what the scary bits might be. </a:t>
            </a:r>
          </a:p>
          <a:p>
            <a:endParaRPr lang="en-US" dirty="0"/>
          </a:p>
          <a:p>
            <a:r>
              <a:rPr lang="en-US" dirty="0"/>
              <a:t>When you write it, you have to believe in it. You have to see it, feel it, breathe it in. And get it down on the page; sometimes that</a:t>
            </a:r>
            <a:r>
              <a:rPr lang="fr-FR" dirty="0"/>
              <a:t>’</a:t>
            </a:r>
            <a:r>
              <a:rPr lang="en-US" dirty="0"/>
              <a:t>s easy, some days it’s not. 		</a:t>
            </a:r>
            <a:r>
              <a:rPr lang="en-US" sz="1100" dirty="0"/>
              <a:t>(Think about where/when/time for inspiration!)</a:t>
            </a:r>
          </a:p>
          <a:p>
            <a:endParaRPr lang="en-US" dirty="0"/>
          </a:p>
        </p:txBody>
      </p:sp>
    </p:spTree>
    <p:extLst>
      <p:ext uri="{BB962C8B-B14F-4D97-AF65-F5344CB8AC3E}">
        <p14:creationId xmlns:p14="http://schemas.microsoft.com/office/powerpoint/2010/main" val="2923442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Magical editing</a:t>
            </a:r>
          </a:p>
        </p:txBody>
      </p:sp>
      <p:pic>
        <p:nvPicPr>
          <p:cNvPr id="4" name="Content Placeholder 3" descr="IMG_2934.JPG"/>
          <p:cNvPicPr>
            <a:picLocks noGrp="1" noChangeAspect="1"/>
          </p:cNvPicPr>
          <p:nvPr>
            <p:ph idx="1"/>
          </p:nvPr>
        </p:nvPicPr>
        <p:blipFill rotWithShape="1">
          <a:blip r:embed="rId2">
            <a:extLst>
              <a:ext uri="{28A0092B-C50C-407E-A947-70E740481C1C}">
                <a14:useLocalDpi xmlns:a14="http://schemas.microsoft.com/office/drawing/2010/main" val="0"/>
              </a:ext>
            </a:extLst>
          </a:blip>
          <a:srcRect l="5824" r="7193" b="186"/>
          <a:stretch/>
        </p:blipFill>
        <p:spPr>
          <a:xfrm rot="5400000">
            <a:off x="3103569" y="2486599"/>
            <a:ext cx="2870121" cy="2494412"/>
          </a:xfrm>
        </p:spPr>
      </p:pic>
      <p:sp>
        <p:nvSpPr>
          <p:cNvPr id="5" name="TextBox 4"/>
          <p:cNvSpPr txBox="1"/>
          <p:nvPr/>
        </p:nvSpPr>
        <p:spPr>
          <a:xfrm>
            <a:off x="6456145" y="2879270"/>
            <a:ext cx="388074" cy="1323439"/>
          </a:xfrm>
          <a:prstGeom prst="rect">
            <a:avLst/>
          </a:prstGeom>
          <a:noFill/>
        </p:spPr>
        <p:txBody>
          <a:bodyPr wrap="square" rtlCol="0">
            <a:spAutoFit/>
          </a:bodyPr>
          <a:lstStyle/>
          <a:p>
            <a:r>
              <a:rPr lang="en-US" sz="8000" dirty="0"/>
              <a:t>?</a:t>
            </a:r>
          </a:p>
        </p:txBody>
      </p:sp>
    </p:spTree>
    <p:extLst>
      <p:ext uri="{BB962C8B-B14F-4D97-AF65-F5344CB8AC3E}">
        <p14:creationId xmlns:p14="http://schemas.microsoft.com/office/powerpoint/2010/main" val="3926848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 So Magical?</a:t>
            </a:r>
          </a:p>
        </p:txBody>
      </p:sp>
      <p:pic>
        <p:nvPicPr>
          <p:cNvPr id="6" name="Content Placeholder 5" descr="IMG_2945.JPG"/>
          <p:cNvPicPr>
            <a:picLocks noGrp="1" noChangeAspect="1"/>
          </p:cNvPicPr>
          <p:nvPr>
            <p:ph idx="1"/>
          </p:nvPr>
        </p:nvPicPr>
        <p:blipFill>
          <a:blip r:embed="rId2">
            <a:extLst>
              <a:ext uri="{28A0092B-C50C-407E-A947-70E740481C1C}">
                <a14:useLocalDpi xmlns:a14="http://schemas.microsoft.com/office/drawing/2010/main" val="0"/>
              </a:ext>
            </a:extLst>
          </a:blip>
          <a:srcRect t="18254" b="18254"/>
          <a:stretch>
            <a:fillRect/>
          </a:stretch>
        </p:blipFill>
        <p:spPr>
          <a:xfrm>
            <a:off x="2872502" y="2685376"/>
            <a:ext cx="3082467" cy="1724913"/>
          </a:xfrm>
        </p:spPr>
      </p:pic>
      <p:sp>
        <p:nvSpPr>
          <p:cNvPr id="7" name="TextBox 6"/>
          <p:cNvSpPr txBox="1"/>
          <p:nvPr/>
        </p:nvSpPr>
        <p:spPr>
          <a:xfrm>
            <a:off x="5274282" y="4957165"/>
            <a:ext cx="2001570" cy="369332"/>
          </a:xfrm>
          <a:prstGeom prst="rect">
            <a:avLst/>
          </a:prstGeom>
          <a:noFill/>
        </p:spPr>
        <p:txBody>
          <a:bodyPr wrap="none" rtlCol="0">
            <a:spAutoFit/>
          </a:bodyPr>
          <a:lstStyle/>
          <a:p>
            <a:r>
              <a:rPr lang="en-US" dirty="0"/>
              <a:t>Maybe not at first…</a:t>
            </a:r>
          </a:p>
        </p:txBody>
      </p:sp>
    </p:spTree>
    <p:extLst>
      <p:ext uri="{BB962C8B-B14F-4D97-AF65-F5344CB8AC3E}">
        <p14:creationId xmlns:p14="http://schemas.microsoft.com/office/powerpoint/2010/main" val="2968318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PerseRverence</a:t>
            </a:r>
            <a:r>
              <a:rPr lang="en-US" dirty="0"/>
              <a:t>…</a:t>
            </a:r>
          </a:p>
        </p:txBody>
      </p:sp>
      <p:pic>
        <p:nvPicPr>
          <p:cNvPr id="4" name="Content Placeholder 3" descr="IMG_2947.JPG"/>
          <p:cNvPicPr>
            <a:picLocks noGrp="1" noChangeAspect="1"/>
          </p:cNvPicPr>
          <p:nvPr>
            <p:ph idx="1"/>
          </p:nvPr>
        </p:nvPicPr>
        <p:blipFill>
          <a:blip r:embed="rId2">
            <a:extLst>
              <a:ext uri="{28A0092B-C50C-407E-A947-70E740481C1C}">
                <a14:useLocalDpi xmlns:a14="http://schemas.microsoft.com/office/drawing/2010/main" val="0"/>
              </a:ext>
            </a:extLst>
          </a:blip>
          <a:srcRect t="26190" b="26190"/>
          <a:stretch>
            <a:fillRect/>
          </a:stretch>
        </p:blipFill>
        <p:spPr>
          <a:xfrm>
            <a:off x="2597783" y="2561888"/>
            <a:ext cx="3826777" cy="2236507"/>
          </a:xfrm>
        </p:spPr>
      </p:pic>
    </p:spTree>
    <p:extLst>
      <p:ext uri="{BB962C8B-B14F-4D97-AF65-F5344CB8AC3E}">
        <p14:creationId xmlns:p14="http://schemas.microsoft.com/office/powerpoint/2010/main" val="3862992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Magic in the end</a:t>
            </a:r>
          </a:p>
        </p:txBody>
      </p:sp>
      <p:pic>
        <p:nvPicPr>
          <p:cNvPr id="6" name="Picture 5" descr="IMG_30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440" y="2503947"/>
            <a:ext cx="3435606" cy="2576705"/>
          </a:xfrm>
          <a:prstGeom prst="rect">
            <a:avLst/>
          </a:prstGeom>
        </p:spPr>
      </p:pic>
      <p:sp>
        <p:nvSpPr>
          <p:cNvPr id="8" name="Content Placeholder 7"/>
          <p:cNvSpPr>
            <a:spLocks noGrp="1"/>
          </p:cNvSpPr>
          <p:nvPr>
            <p:ph idx="1"/>
          </p:nvPr>
        </p:nvSpPr>
        <p:spPr>
          <a:xfrm flipV="1">
            <a:off x="7461610" y="5486401"/>
            <a:ext cx="310790" cy="45719"/>
          </a:xfrm>
        </p:spPr>
        <p:txBody>
          <a:bodyPr>
            <a:normAutofit fontScale="25000" lnSpcReduction="20000"/>
          </a:bodyPr>
          <a:lstStyle/>
          <a:p>
            <a:endParaRPr lang="en-US" dirty="0"/>
          </a:p>
        </p:txBody>
      </p:sp>
    </p:spTree>
    <p:extLst>
      <p:ext uri="{BB962C8B-B14F-4D97-AF65-F5344CB8AC3E}">
        <p14:creationId xmlns:p14="http://schemas.microsoft.com/office/powerpoint/2010/main" val="4131438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Couture.thmx</Template>
  <TotalTime>644</TotalTime>
  <Words>1129</Words>
  <Application>Microsoft Macintosh PowerPoint</Application>
  <PresentationFormat>On-screen Show (4:3)</PresentationFormat>
  <Paragraphs>76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Garamond</vt:lpstr>
      <vt:lpstr>Wingdings</vt:lpstr>
      <vt:lpstr>Couture</vt:lpstr>
      <vt:lpstr>PowerPoint Presentation</vt:lpstr>
      <vt:lpstr>About Me</vt:lpstr>
      <vt:lpstr>Books that inspire</vt:lpstr>
      <vt:lpstr>Always reading…</vt:lpstr>
      <vt:lpstr>my books</vt:lpstr>
      <vt:lpstr>Finding a Character</vt:lpstr>
      <vt:lpstr>Writing magic</vt:lpstr>
      <vt:lpstr>Keeping it real</vt:lpstr>
      <vt:lpstr>World MAGIC</vt:lpstr>
      <vt:lpstr>Magic in nature</vt:lpstr>
      <vt:lpstr>SUPER/fae YOU</vt:lpstr>
      <vt:lpstr>PLOTting</vt:lpstr>
      <vt:lpstr>Your character</vt:lpstr>
      <vt:lpstr>Believing in magic</vt:lpstr>
      <vt:lpstr>Magical editing</vt:lpstr>
      <vt:lpstr>Not So Magical?</vt:lpstr>
      <vt:lpstr>PerseRverence…</vt:lpstr>
      <vt:lpstr>Magic in 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MAGIC</dc:title>
  <dc:creator>Amy</dc:creator>
  <cp:lastModifiedBy>Amy Wilson</cp:lastModifiedBy>
  <cp:revision>55</cp:revision>
  <dcterms:created xsi:type="dcterms:W3CDTF">2018-01-28T08:13:53Z</dcterms:created>
  <dcterms:modified xsi:type="dcterms:W3CDTF">2020-08-24T10:11:10Z</dcterms:modified>
</cp:coreProperties>
</file>